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7" r:id="rId4"/>
    <p:sldId id="257" r:id="rId5"/>
    <p:sldId id="260" r:id="rId6"/>
    <p:sldId id="261" r:id="rId7"/>
    <p:sldId id="262" r:id="rId8"/>
    <p:sldId id="263" r:id="rId9"/>
    <p:sldId id="264" r:id="rId10"/>
    <p:sldId id="266"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B130B4-52BF-496A-9BFB-0FCD81638AA5}" type="datetimeFigureOut">
              <a:rPr lang="en-US" smtClean="0"/>
              <a:pPr/>
              <a:t>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0DB1B8-9B19-4C37-B9CB-7D3FDAF4194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B130B4-52BF-496A-9BFB-0FCD81638AA5}" type="datetimeFigureOut">
              <a:rPr lang="en-US" smtClean="0"/>
              <a:pPr/>
              <a:t>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0DB1B8-9B19-4C37-B9CB-7D3FDAF4194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B130B4-52BF-496A-9BFB-0FCD81638AA5}" type="datetimeFigureOut">
              <a:rPr lang="en-US" smtClean="0"/>
              <a:pPr/>
              <a:t>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0DB1B8-9B19-4C37-B9CB-7D3FDAF4194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B130B4-52BF-496A-9BFB-0FCD81638AA5}" type="datetimeFigureOut">
              <a:rPr lang="en-US" smtClean="0"/>
              <a:pPr/>
              <a:t>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0DB1B8-9B19-4C37-B9CB-7D3FDAF4194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B130B4-52BF-496A-9BFB-0FCD81638AA5}" type="datetimeFigureOut">
              <a:rPr lang="en-US" smtClean="0"/>
              <a:pPr/>
              <a:t>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0DB1B8-9B19-4C37-B9CB-7D3FDAF4194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B130B4-52BF-496A-9BFB-0FCD81638AA5}" type="datetimeFigureOut">
              <a:rPr lang="en-US" smtClean="0"/>
              <a:pPr/>
              <a:t>12/4/2011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0DB1B8-9B19-4C37-B9CB-7D3FDAF4194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B130B4-52BF-496A-9BFB-0FCD81638AA5}" type="datetimeFigureOut">
              <a:rPr lang="en-US" smtClean="0"/>
              <a:pPr/>
              <a:t>12/4/2011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0DB1B8-9B19-4C37-B9CB-7D3FDAF4194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B130B4-52BF-496A-9BFB-0FCD81638AA5}" type="datetimeFigureOut">
              <a:rPr lang="en-US" smtClean="0"/>
              <a:pPr/>
              <a:t>12/4/2011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0DB1B8-9B19-4C37-B9CB-7D3FDAF4194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B130B4-52BF-496A-9BFB-0FCD81638AA5}" type="datetimeFigureOut">
              <a:rPr lang="en-US" smtClean="0"/>
              <a:pPr/>
              <a:t>12/4/2011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0DB1B8-9B19-4C37-B9CB-7D3FDAF4194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B130B4-52BF-496A-9BFB-0FCD81638AA5}" type="datetimeFigureOut">
              <a:rPr lang="en-US" smtClean="0"/>
              <a:pPr/>
              <a:t>12/4/2011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0DB1B8-9B19-4C37-B9CB-7D3FDAF4194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B130B4-52BF-496A-9BFB-0FCD81638AA5}" type="datetimeFigureOut">
              <a:rPr lang="en-US" smtClean="0"/>
              <a:pPr/>
              <a:t>12/4/2011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0DB1B8-9B19-4C37-B9CB-7D3FDAF4194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B130B4-52BF-496A-9BFB-0FCD81638AA5}" type="datetimeFigureOut">
              <a:rPr lang="en-US" smtClean="0"/>
              <a:pPr/>
              <a:t>12/4/2011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0DB1B8-9B19-4C37-B9CB-7D3FDAF4194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2514600" cy="1470025"/>
          </a:xfrm>
          <a:solidFill>
            <a:srgbClr val="FFFF00"/>
          </a:solidFill>
          <a:ln w="76200">
            <a:solidFill>
              <a:schemeClr val="tx1"/>
            </a:solidFill>
          </a:ln>
        </p:spPr>
        <p:txBody>
          <a:bodyPr/>
          <a:lstStyle/>
          <a:p>
            <a:pPr algn="l"/>
            <a:r>
              <a:rPr lang="en-US" dirty="0" smtClean="0">
                <a:latin typeface="Aharoni" pitchFamily="2" charset="-79"/>
                <a:cs typeface="Aharoni" pitchFamily="2" charset="-79"/>
              </a:rPr>
              <a:t>Do-Now</a:t>
            </a:r>
            <a:endParaRPr lang="en-US" dirty="0">
              <a:latin typeface="Aharoni" pitchFamily="2" charset="-79"/>
              <a:cs typeface="Aharoni" pitchFamily="2" charset="-79"/>
            </a:endParaRPr>
          </a:p>
        </p:txBody>
      </p:sp>
      <p:sp>
        <p:nvSpPr>
          <p:cNvPr id="3" name="Subtitle 2"/>
          <p:cNvSpPr>
            <a:spLocks noGrp="1"/>
          </p:cNvSpPr>
          <p:nvPr>
            <p:ph type="subTitle" idx="1"/>
          </p:nvPr>
        </p:nvSpPr>
        <p:spPr>
          <a:xfrm>
            <a:off x="457200" y="1905000"/>
            <a:ext cx="8382000" cy="2971800"/>
          </a:xfrm>
          <a:ln w="76200">
            <a:solidFill>
              <a:schemeClr val="tx1"/>
            </a:solidFill>
          </a:ln>
        </p:spPr>
        <p:txBody>
          <a:bodyPr>
            <a:noAutofit/>
          </a:bodyPr>
          <a:lstStyle/>
          <a:p>
            <a:pPr algn="l"/>
            <a:r>
              <a:rPr lang="en-US" sz="3600" dirty="0" smtClean="0">
                <a:solidFill>
                  <a:schemeClr val="tx1"/>
                </a:solidFill>
                <a:latin typeface="Aharoni" pitchFamily="2" charset="-79"/>
                <a:cs typeface="Aharoni" pitchFamily="2" charset="-79"/>
              </a:rPr>
              <a:t>Consider students at Patterson.  In your opinion, what are 3 </a:t>
            </a:r>
            <a:r>
              <a:rPr lang="en-US" sz="3600" u="sng" dirty="0" smtClean="0">
                <a:solidFill>
                  <a:schemeClr val="tx1"/>
                </a:solidFill>
                <a:latin typeface="Aharoni" pitchFamily="2" charset="-79"/>
                <a:cs typeface="Aharoni" pitchFamily="2" charset="-79"/>
              </a:rPr>
              <a:t>normal</a:t>
            </a:r>
            <a:r>
              <a:rPr lang="en-US" sz="3600" dirty="0" smtClean="0">
                <a:solidFill>
                  <a:schemeClr val="tx1"/>
                </a:solidFill>
                <a:latin typeface="Aharoni" pitchFamily="2" charset="-79"/>
                <a:cs typeface="Aharoni" pitchFamily="2" charset="-79"/>
              </a:rPr>
              <a:t> behaviors for these students? What are 3 </a:t>
            </a:r>
            <a:r>
              <a:rPr lang="en-US" sz="3600" u="sng" dirty="0" smtClean="0">
                <a:solidFill>
                  <a:schemeClr val="tx1"/>
                </a:solidFill>
                <a:latin typeface="Aharoni" pitchFamily="2" charset="-79"/>
                <a:cs typeface="Aharoni" pitchFamily="2" charset="-79"/>
              </a:rPr>
              <a:t>abnormal</a:t>
            </a:r>
            <a:r>
              <a:rPr lang="en-US" sz="3600" dirty="0" smtClean="0">
                <a:solidFill>
                  <a:schemeClr val="tx1"/>
                </a:solidFill>
                <a:latin typeface="Aharoni" pitchFamily="2" charset="-79"/>
                <a:cs typeface="Aharoni" pitchFamily="2" charset="-79"/>
              </a:rPr>
              <a:t> behaviors for these students?</a:t>
            </a:r>
            <a:endParaRPr lang="en-US" sz="3600" dirty="0">
              <a:solidFill>
                <a:schemeClr val="tx1"/>
              </a:solidFill>
              <a:latin typeface="Aharoni" pitchFamily="2" charset="-79"/>
              <a:cs typeface="Aharoni" pitchFamily="2" charset="-79"/>
            </a:endParaRPr>
          </a:p>
        </p:txBody>
      </p:sp>
      <p:pic>
        <p:nvPicPr>
          <p:cNvPr id="1026" name="Picture 2" descr="C:\Users\Meg\Desktop\disorders images\anorexia%20model[1].jpg"/>
          <p:cNvPicPr>
            <a:picLocks noChangeAspect="1" noChangeArrowheads="1"/>
          </p:cNvPicPr>
          <p:nvPr/>
        </p:nvPicPr>
        <p:blipFill>
          <a:blip r:embed="rId2" cstate="print"/>
          <a:srcRect/>
          <a:stretch>
            <a:fillRect/>
          </a:stretch>
        </p:blipFill>
        <p:spPr bwMode="auto">
          <a:xfrm>
            <a:off x="7010400" y="4267200"/>
            <a:ext cx="1905000" cy="2057400"/>
          </a:xfrm>
          <a:prstGeom prst="rect">
            <a:avLst/>
          </a:prstGeom>
          <a:noFill/>
        </p:spPr>
      </p:pic>
      <p:pic>
        <p:nvPicPr>
          <p:cNvPr id="1027" name="Picture 3" descr="C:\Users\Meg\Desktop\disorders images\aver1[1].jpg"/>
          <p:cNvPicPr>
            <a:picLocks noChangeAspect="1" noChangeArrowheads="1"/>
          </p:cNvPicPr>
          <p:nvPr/>
        </p:nvPicPr>
        <p:blipFill>
          <a:blip r:embed="rId3" cstate="print"/>
          <a:srcRect/>
          <a:stretch>
            <a:fillRect/>
          </a:stretch>
        </p:blipFill>
        <p:spPr bwMode="auto">
          <a:xfrm>
            <a:off x="7391400" y="152400"/>
            <a:ext cx="1574586" cy="1817065"/>
          </a:xfrm>
          <a:prstGeom prst="rect">
            <a:avLst/>
          </a:prstGeom>
          <a:noFill/>
        </p:spPr>
      </p:pic>
      <p:pic>
        <p:nvPicPr>
          <p:cNvPr id="1028" name="Picture 4" descr="C:\Users\Meg\Desktop\disorders images\images[9].jpg"/>
          <p:cNvPicPr>
            <a:picLocks noChangeAspect="1" noChangeArrowheads="1"/>
          </p:cNvPicPr>
          <p:nvPr/>
        </p:nvPicPr>
        <p:blipFill>
          <a:blip r:embed="rId4" cstate="print"/>
          <a:srcRect/>
          <a:stretch>
            <a:fillRect/>
          </a:stretch>
        </p:blipFill>
        <p:spPr bwMode="auto">
          <a:xfrm>
            <a:off x="4876800" y="4495800"/>
            <a:ext cx="1897380" cy="1997242"/>
          </a:xfrm>
          <a:prstGeom prst="rect">
            <a:avLst/>
          </a:prstGeom>
          <a:noFill/>
        </p:spPr>
      </p:pic>
      <p:pic>
        <p:nvPicPr>
          <p:cNvPr id="1030" name="Picture 6" descr="C:\Users\Meg\Desktop\disorders images\insane%20insanity%20plea%20straight%20jacket%20crazy%20nuts[1].jpg"/>
          <p:cNvPicPr>
            <a:picLocks noChangeAspect="1" noChangeArrowheads="1"/>
          </p:cNvPicPr>
          <p:nvPr/>
        </p:nvPicPr>
        <p:blipFill>
          <a:blip r:embed="rId5" cstate="print"/>
          <a:srcRect/>
          <a:stretch>
            <a:fillRect/>
          </a:stretch>
        </p:blipFill>
        <p:spPr bwMode="auto">
          <a:xfrm>
            <a:off x="3124200" y="304800"/>
            <a:ext cx="1905000" cy="1428750"/>
          </a:xfrm>
          <a:prstGeom prst="rect">
            <a:avLst/>
          </a:prstGeom>
          <a:noFill/>
        </p:spPr>
      </p:pic>
      <p:pic>
        <p:nvPicPr>
          <p:cNvPr id="1031" name="Picture 7" descr="C:\Users\Meg\Desktop\disorders images\insane[1].jpg"/>
          <p:cNvPicPr>
            <a:picLocks noChangeAspect="1" noChangeArrowheads="1"/>
          </p:cNvPicPr>
          <p:nvPr/>
        </p:nvPicPr>
        <p:blipFill>
          <a:blip r:embed="rId6" cstate="print"/>
          <a:srcRect/>
          <a:stretch>
            <a:fillRect/>
          </a:stretch>
        </p:blipFill>
        <p:spPr bwMode="auto">
          <a:xfrm>
            <a:off x="5029200" y="304800"/>
            <a:ext cx="2286000" cy="1512887"/>
          </a:xfrm>
          <a:prstGeom prst="rect">
            <a:avLst/>
          </a:prstGeom>
          <a:noFill/>
        </p:spPr>
      </p:pic>
      <p:pic>
        <p:nvPicPr>
          <p:cNvPr id="1032" name="Picture 8" descr="C:\Users\Meg\Desktop\disorders images\lobotomy[1].jpg"/>
          <p:cNvPicPr>
            <a:picLocks noChangeAspect="1" noChangeArrowheads="1"/>
          </p:cNvPicPr>
          <p:nvPr/>
        </p:nvPicPr>
        <p:blipFill>
          <a:blip r:embed="rId7" cstate="print"/>
          <a:srcRect/>
          <a:stretch>
            <a:fillRect/>
          </a:stretch>
        </p:blipFill>
        <p:spPr bwMode="auto">
          <a:xfrm>
            <a:off x="2667000" y="4724399"/>
            <a:ext cx="2057400" cy="1822869"/>
          </a:xfrm>
          <a:prstGeom prst="rect">
            <a:avLst/>
          </a:prstGeom>
          <a:noFill/>
        </p:spPr>
      </p:pic>
      <p:pic>
        <p:nvPicPr>
          <p:cNvPr id="1033" name="Picture 9" descr="C:\Users\Meg\Desktop\disorders images\PTSD[1].jpg"/>
          <p:cNvPicPr>
            <a:picLocks noChangeAspect="1" noChangeArrowheads="1"/>
          </p:cNvPicPr>
          <p:nvPr/>
        </p:nvPicPr>
        <p:blipFill>
          <a:blip r:embed="rId8" cstate="print"/>
          <a:srcRect/>
          <a:stretch>
            <a:fillRect/>
          </a:stretch>
        </p:blipFill>
        <p:spPr bwMode="auto">
          <a:xfrm>
            <a:off x="381000" y="4724400"/>
            <a:ext cx="2133601" cy="17526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pPr algn="l"/>
            <a:r>
              <a:rPr lang="en-US" b="1" u="sng" dirty="0" smtClean="0">
                <a:latin typeface="Aharoni" pitchFamily="2" charset="-79"/>
                <a:cs typeface="Aharoni" pitchFamily="2" charset="-79"/>
              </a:rPr>
              <a:t>Defining Psychologic</a:t>
            </a:r>
            <a:r>
              <a:rPr lang="en-US" b="1" u="sng" dirty="0" smtClean="0">
                <a:solidFill>
                  <a:schemeClr val="tx1"/>
                </a:solidFill>
                <a:latin typeface="Aharoni" pitchFamily="2" charset="-79"/>
                <a:cs typeface="Aharoni" pitchFamily="2" charset="-79"/>
              </a:rPr>
              <a:t>al Disorders</a:t>
            </a:r>
            <a:endParaRPr lang="en-US" b="1" u="sng" dirty="0">
              <a:latin typeface="Aharoni" pitchFamily="2" charset="-79"/>
              <a:cs typeface="Aharoni" pitchFamily="2" charset="-79"/>
            </a:endParaRPr>
          </a:p>
        </p:txBody>
      </p:sp>
      <p:sp>
        <p:nvSpPr>
          <p:cNvPr id="3" name="Content Placeholder 2"/>
          <p:cNvSpPr>
            <a:spLocks noGrp="1"/>
          </p:cNvSpPr>
          <p:nvPr>
            <p:ph idx="1"/>
          </p:nvPr>
        </p:nvSpPr>
        <p:spPr>
          <a:xfrm>
            <a:off x="457200" y="914400"/>
            <a:ext cx="8229600" cy="5105400"/>
          </a:xfrm>
        </p:spPr>
        <p:txBody>
          <a:bodyPr>
            <a:normAutofit fontScale="85000" lnSpcReduction="20000"/>
          </a:bodyPr>
          <a:lstStyle/>
          <a:p>
            <a:pPr marL="514350" indent="-514350">
              <a:buFont typeface="+mj-lt"/>
              <a:buAutoNum type="arabicPeriod"/>
            </a:pPr>
            <a:r>
              <a:rPr lang="en-US" sz="2400" dirty="0" smtClean="0">
                <a:solidFill>
                  <a:schemeClr val="tx1"/>
                </a:solidFill>
                <a:latin typeface="Aharoni" pitchFamily="2" charset="-79"/>
                <a:cs typeface="Aharoni" pitchFamily="2" charset="-79"/>
              </a:rPr>
              <a:t>Abnormal behavior is the opposite of normal. </a:t>
            </a:r>
            <a:endParaRPr lang="en-US" sz="2400" dirty="0">
              <a:latin typeface="Aharoni" pitchFamily="2" charset="-79"/>
              <a:cs typeface="Aharoni" pitchFamily="2" charset="-79"/>
            </a:endParaRPr>
          </a:p>
          <a:p>
            <a:pPr marL="514350" indent="-514350">
              <a:buNone/>
            </a:pPr>
            <a:r>
              <a:rPr lang="en-US" sz="2400" dirty="0" smtClean="0">
                <a:latin typeface="Aharoni" pitchFamily="2" charset="-79"/>
                <a:cs typeface="Aharoni" pitchFamily="2" charset="-79"/>
              </a:rPr>
              <a:t>a. Abnormality </a:t>
            </a:r>
            <a:r>
              <a:rPr lang="en-US" sz="2400" dirty="0" smtClean="0">
                <a:solidFill>
                  <a:schemeClr val="tx1"/>
                </a:solidFill>
                <a:latin typeface="Aharoni" pitchFamily="2" charset="-79"/>
                <a:cs typeface="Aharoni" pitchFamily="2" charset="-79"/>
              </a:rPr>
              <a:t>is difficult to define, but it does </a:t>
            </a:r>
            <a:r>
              <a:rPr lang="en-US" sz="2400" dirty="0" smtClean="0">
                <a:solidFill>
                  <a:schemeClr val="tx1"/>
                </a:solidFill>
                <a:latin typeface="Aharoni" pitchFamily="2" charset="-79"/>
                <a:cs typeface="Aharoni" pitchFamily="2" charset="-79"/>
              </a:rPr>
              <a:t>exist. </a:t>
            </a:r>
          </a:p>
          <a:p>
            <a:pPr marL="514350" indent="-514350">
              <a:buNone/>
            </a:pPr>
            <a:r>
              <a:rPr lang="en-US" sz="2400" dirty="0" smtClean="0">
                <a:latin typeface="Aharoni" pitchFamily="2" charset="-79"/>
                <a:cs typeface="Aharoni" pitchFamily="2" charset="-79"/>
              </a:rPr>
              <a:t>2. Ways to define abnormality:</a:t>
            </a:r>
          </a:p>
          <a:p>
            <a:pPr marL="514350" indent="-514350">
              <a:buNone/>
            </a:pPr>
            <a:r>
              <a:rPr lang="en-US" sz="2400" dirty="0" smtClean="0">
                <a:latin typeface="Aharoni" pitchFamily="2" charset="-79"/>
                <a:cs typeface="Aharoni" pitchFamily="2" charset="-79"/>
              </a:rPr>
              <a:t>a. </a:t>
            </a:r>
            <a:r>
              <a:rPr lang="en-US" sz="2400" dirty="0" smtClean="0">
                <a:latin typeface="Aharoni" pitchFamily="2" charset="-79"/>
                <a:cs typeface="Aharoni" pitchFamily="2" charset="-79"/>
              </a:rPr>
              <a:t>Devi</a:t>
            </a:r>
            <a:r>
              <a:rPr lang="en-US" sz="2400" dirty="0" smtClean="0">
                <a:solidFill>
                  <a:schemeClr val="tx1"/>
                </a:solidFill>
                <a:latin typeface="Aharoni" pitchFamily="2" charset="-79"/>
                <a:cs typeface="Aharoni" pitchFamily="2" charset="-79"/>
              </a:rPr>
              <a:t>ation from normality—doing   things differently than the majority of people</a:t>
            </a:r>
          </a:p>
          <a:p>
            <a:pPr marL="514350" indent="-514350">
              <a:buNone/>
            </a:pPr>
            <a:r>
              <a:rPr lang="en-US" sz="2400" dirty="0" smtClean="0">
                <a:latin typeface="Aharoni" pitchFamily="2" charset="-79"/>
                <a:cs typeface="Aharoni" pitchFamily="2" charset="-79"/>
              </a:rPr>
              <a:t>            </a:t>
            </a:r>
            <a:r>
              <a:rPr lang="en-US" sz="2400" dirty="0" smtClean="0">
                <a:latin typeface="Aharoni" pitchFamily="2" charset="-79"/>
                <a:cs typeface="Aharoni" pitchFamily="2" charset="-79"/>
              </a:rPr>
              <a:t>Ex: </a:t>
            </a:r>
            <a:endParaRPr lang="en-US" sz="2400" dirty="0" smtClean="0">
              <a:solidFill>
                <a:schemeClr val="tx1"/>
              </a:solidFill>
              <a:latin typeface="Aharoni" pitchFamily="2" charset="-79"/>
              <a:cs typeface="Aharoni" pitchFamily="2" charset="-79"/>
            </a:endParaRPr>
          </a:p>
          <a:p>
            <a:pPr marL="514350" indent="-514350">
              <a:buNone/>
            </a:pPr>
            <a:r>
              <a:rPr lang="en-US" b="1" dirty="0" smtClean="0"/>
              <a:t>b. </a:t>
            </a:r>
            <a:r>
              <a:rPr lang="en-US" b="1" dirty="0" smtClean="0"/>
              <a:t>Inability </a:t>
            </a:r>
            <a:r>
              <a:rPr lang="en-US" b="1" dirty="0"/>
              <a:t>to adjust</a:t>
            </a:r>
            <a:r>
              <a:rPr lang="en-US" dirty="0" smtClean="0"/>
              <a:t>: </a:t>
            </a:r>
            <a:r>
              <a:rPr lang="en-US" b="1" dirty="0" smtClean="0"/>
              <a:t>fail to keep up with the world </a:t>
            </a:r>
          </a:p>
          <a:p>
            <a:pPr marL="514350" indent="-514350">
              <a:buNone/>
            </a:pPr>
            <a:r>
              <a:rPr lang="en-US" b="1" dirty="0"/>
              <a:t> </a:t>
            </a:r>
            <a:r>
              <a:rPr lang="en-US" b="1" dirty="0" smtClean="0"/>
              <a:t>          Ex: </a:t>
            </a:r>
          </a:p>
          <a:p>
            <a:pPr marL="514350" indent="-514350">
              <a:buNone/>
            </a:pPr>
            <a:r>
              <a:rPr lang="en-US" b="1" dirty="0" smtClean="0"/>
              <a:t>3. </a:t>
            </a:r>
            <a:r>
              <a:rPr lang="en-US" b="1" dirty="0" smtClean="0"/>
              <a:t> </a:t>
            </a:r>
            <a:r>
              <a:rPr lang="en-US" sz="3900" b="1" dirty="0" smtClean="0"/>
              <a:t>When a problem </a:t>
            </a:r>
            <a:r>
              <a:rPr lang="en-US" sz="3900" b="1" dirty="0"/>
              <a:t>becomes severe enough that it disrupts everyday life, it can be defined as an </a:t>
            </a:r>
            <a:r>
              <a:rPr lang="en-US" sz="3900" b="1" dirty="0" smtClean="0"/>
              <a:t>abnormality or a </a:t>
            </a:r>
            <a:r>
              <a:rPr lang="en-US" sz="3900" b="1" i="1" dirty="0" smtClean="0"/>
              <a:t>psychological disorder</a:t>
            </a:r>
            <a:r>
              <a:rPr lang="en-US" sz="3900" b="1" dirty="0" smtClean="0"/>
              <a:t>. </a:t>
            </a:r>
          </a:p>
          <a:p>
            <a:pPr marL="514350" indent="-514350">
              <a:buNone/>
            </a:pPr>
            <a:r>
              <a:rPr lang="en-US" sz="3900" b="1" dirty="0"/>
              <a:t> </a:t>
            </a:r>
            <a:r>
              <a:rPr lang="en-US" sz="3900" b="1" dirty="0" smtClean="0"/>
              <a:t>         Ex: </a:t>
            </a:r>
            <a:endParaRPr lang="en-US" sz="39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a:ln w="76200">
            <a:solidFill>
              <a:schemeClr val="tx1"/>
            </a:solidFill>
          </a:ln>
        </p:spPr>
        <p:txBody>
          <a:bodyPr/>
          <a:lstStyle/>
          <a:p>
            <a:r>
              <a:rPr lang="en-US" dirty="0" smtClean="0"/>
              <a:t>Vocabulary check</a:t>
            </a:r>
            <a:endParaRPr lang="en-US" dirty="0"/>
          </a:p>
        </p:txBody>
      </p:sp>
      <p:sp>
        <p:nvSpPr>
          <p:cNvPr id="3" name="Content Placeholder 2"/>
          <p:cNvSpPr>
            <a:spLocks noGrp="1"/>
          </p:cNvSpPr>
          <p:nvPr>
            <p:ph idx="1"/>
          </p:nvPr>
        </p:nvSpPr>
        <p:spPr/>
        <p:txBody>
          <a:bodyPr/>
          <a:lstStyle/>
          <a:p>
            <a:r>
              <a:rPr lang="en-US" dirty="0"/>
              <a:t>Abnormal—use it in a sentence</a:t>
            </a:r>
          </a:p>
          <a:p>
            <a:r>
              <a:rPr lang="en-US" dirty="0"/>
              <a:t>Deviate—provide an example of when someone deviates from normality at Patterson</a:t>
            </a:r>
          </a:p>
          <a:p>
            <a:r>
              <a:rPr lang="en-US" dirty="0"/>
              <a:t>Inability—use it in a sentence</a:t>
            </a:r>
          </a:p>
          <a:p>
            <a:r>
              <a:rPr lang="en-US" dirty="0"/>
              <a:t>Disrupt—picture or use it in a sentence</a:t>
            </a:r>
          </a:p>
          <a:p>
            <a:r>
              <a:rPr lang="en-US" dirty="0"/>
              <a:t>Psychological disorder—describe how this is different from someone just having a bad day, being in a weird mood, etc. </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u="sng" dirty="0" smtClean="0">
                <a:latin typeface="Aharoni" pitchFamily="2" charset="-79"/>
                <a:cs typeface="Aharoni" pitchFamily="2" charset="-79"/>
              </a:rPr>
              <a:t>Defining Psychologic</a:t>
            </a:r>
            <a:r>
              <a:rPr lang="en-US" b="1" u="sng" dirty="0" smtClean="0">
                <a:solidFill>
                  <a:schemeClr val="tx1"/>
                </a:solidFill>
                <a:latin typeface="Aharoni" pitchFamily="2" charset="-79"/>
                <a:cs typeface="Aharoni" pitchFamily="2" charset="-79"/>
              </a:rPr>
              <a:t>al Disorders</a:t>
            </a:r>
            <a:endParaRPr lang="en-US" b="1" u="sng" dirty="0">
              <a:latin typeface="Aharoni" pitchFamily="2" charset="-79"/>
              <a:cs typeface="Aharoni" pitchFamily="2" charset="-79"/>
            </a:endParaRPr>
          </a:p>
        </p:txBody>
      </p:sp>
      <p:pic>
        <p:nvPicPr>
          <p:cNvPr id="2050" name="Picture 2" descr="http://ammaryasir.files.wordpress.com/2007/10/haight-hippie.jpg"/>
          <p:cNvPicPr>
            <a:picLocks noChangeAspect="1" noChangeArrowheads="1"/>
          </p:cNvPicPr>
          <p:nvPr/>
        </p:nvPicPr>
        <p:blipFill>
          <a:blip r:embed="rId2" cstate="print"/>
          <a:srcRect/>
          <a:stretch>
            <a:fillRect/>
          </a:stretch>
        </p:blipFill>
        <p:spPr bwMode="auto">
          <a:xfrm>
            <a:off x="1066800" y="1600200"/>
            <a:ext cx="7026536" cy="4495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6096000"/>
          </a:xfrm>
        </p:spPr>
        <p:txBody>
          <a:bodyPr>
            <a:normAutofit fontScale="92500" lnSpcReduction="20000"/>
          </a:bodyPr>
          <a:lstStyle/>
          <a:p>
            <a:pPr>
              <a:buNone/>
            </a:pPr>
            <a:r>
              <a:rPr lang="en-US" b="1" dirty="0" smtClean="0"/>
              <a:t>A man living in the Ozark Mountains has a vision in which God speaks to him. He begins preaching to his relatives and neighbors, and soon he has the whole town in a state of religious fervor.  People say he has a “calling.” </a:t>
            </a:r>
            <a:r>
              <a:rPr lang="en-US" b="1" dirty="0" err="1" smtClean="0"/>
              <a:t>hIs</a:t>
            </a:r>
            <a:r>
              <a:rPr lang="en-US" b="1" dirty="0" smtClean="0"/>
              <a:t> reputation as a prophet and a healer spreads, and in time he is drawing large audiences everywhere he goes. However, when he ventures into St. Louis and attempts to hold a prayer meeting, blocking traffic on a main street at rush hour, he is arrested.  He tells the policeman about his conversations with God, and they hurry him off to the nearest mental hospital. </a:t>
            </a:r>
          </a:p>
          <a:p>
            <a:pPr>
              <a:buNone/>
            </a:pPr>
            <a:r>
              <a:rPr lang="en-US" b="1" dirty="0" smtClean="0"/>
              <a:t>-from </a:t>
            </a:r>
            <a:r>
              <a:rPr lang="en-US" b="1" i="1" dirty="0" smtClean="0"/>
              <a:t>Underst</a:t>
            </a:r>
            <a:r>
              <a:rPr lang="en-US" b="1" dirty="0" smtClean="0"/>
              <a:t>anding Psychology, Richard </a:t>
            </a:r>
            <a:r>
              <a:rPr lang="en-US" b="1" dirty="0" smtClean="0"/>
              <a:t>A</a:t>
            </a:r>
            <a:r>
              <a:rPr lang="en-US" b="1" dirty="0" smtClean="0"/>
              <a:t>. </a:t>
            </a:r>
            <a:r>
              <a:rPr lang="en-US" b="1" dirty="0" err="1" smtClean="0"/>
              <a:t>Kasschau</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u="sng" dirty="0" smtClean="0">
                <a:latin typeface="Aharoni" pitchFamily="2" charset="-79"/>
                <a:cs typeface="Aharoni" pitchFamily="2" charset="-79"/>
              </a:rPr>
              <a:t>Defining Psychologic</a:t>
            </a:r>
            <a:r>
              <a:rPr lang="en-US" b="1" u="sng" dirty="0" smtClean="0">
                <a:solidFill>
                  <a:schemeClr val="tx1"/>
                </a:solidFill>
                <a:latin typeface="Aharoni" pitchFamily="2" charset="-79"/>
                <a:cs typeface="Aharoni" pitchFamily="2" charset="-79"/>
              </a:rPr>
              <a:t>al Disorders</a:t>
            </a:r>
            <a:endParaRPr lang="en-US" b="1" u="sng" dirty="0">
              <a:latin typeface="Aharoni" pitchFamily="2" charset="-79"/>
              <a:cs typeface="Aharoni" pitchFamily="2" charset="-79"/>
            </a:endParaRPr>
          </a:p>
        </p:txBody>
      </p:sp>
      <p:sp>
        <p:nvSpPr>
          <p:cNvPr id="3" name="Content Placeholder 2"/>
          <p:cNvSpPr>
            <a:spLocks noGrp="1"/>
          </p:cNvSpPr>
          <p:nvPr>
            <p:ph idx="1"/>
          </p:nvPr>
        </p:nvSpPr>
        <p:spPr/>
        <p:txBody>
          <a:bodyPr>
            <a:normAutofit fontScale="85000" lnSpcReduction="20000"/>
          </a:bodyPr>
          <a:lstStyle/>
          <a:p>
            <a:pPr marL="514350" indent="-514350">
              <a:buFont typeface="+mj-lt"/>
              <a:buAutoNum type="arabicPeriod"/>
            </a:pPr>
            <a:r>
              <a:rPr lang="en-US" dirty="0" smtClean="0">
                <a:solidFill>
                  <a:schemeClr val="tx1"/>
                </a:solidFill>
                <a:latin typeface="Aharoni" pitchFamily="2" charset="-79"/>
                <a:cs typeface="Aharoni" pitchFamily="2" charset="-79"/>
              </a:rPr>
              <a:t>Abnormal behavior is the opposite of normal. </a:t>
            </a:r>
            <a:endParaRPr lang="en-US" dirty="0">
              <a:latin typeface="Aharoni" pitchFamily="2" charset="-79"/>
              <a:cs typeface="Aharoni" pitchFamily="2" charset="-79"/>
            </a:endParaRPr>
          </a:p>
          <a:p>
            <a:pPr marL="514350" indent="-514350">
              <a:buNone/>
            </a:pPr>
            <a:r>
              <a:rPr lang="en-US" dirty="0" smtClean="0">
                <a:latin typeface="Aharoni" pitchFamily="2" charset="-79"/>
                <a:cs typeface="Aharoni" pitchFamily="2" charset="-79"/>
              </a:rPr>
              <a:t>a. Abnormality </a:t>
            </a:r>
            <a:r>
              <a:rPr lang="en-US" dirty="0" smtClean="0">
                <a:solidFill>
                  <a:schemeClr val="tx1"/>
                </a:solidFill>
                <a:latin typeface="Aharoni" pitchFamily="2" charset="-79"/>
                <a:cs typeface="Aharoni" pitchFamily="2" charset="-79"/>
              </a:rPr>
              <a:t>is difficult to define, but it does exist. </a:t>
            </a:r>
            <a:endParaRPr lang="en-US" dirty="0" smtClean="0">
              <a:solidFill>
                <a:schemeClr val="tx1"/>
              </a:solidFill>
              <a:latin typeface="Aharoni" pitchFamily="2" charset="-79"/>
              <a:cs typeface="Aharoni" pitchFamily="2" charset="-79"/>
            </a:endParaRPr>
          </a:p>
          <a:p>
            <a:pPr marL="514350" indent="-514350">
              <a:buNone/>
            </a:pPr>
            <a:endParaRPr lang="en-US" dirty="0" smtClean="0">
              <a:latin typeface="Aharoni" pitchFamily="2" charset="-79"/>
              <a:cs typeface="Aharoni" pitchFamily="2" charset="-79"/>
            </a:endParaRPr>
          </a:p>
          <a:p>
            <a:pPr marL="514350" indent="-514350">
              <a:buNone/>
            </a:pPr>
            <a:r>
              <a:rPr lang="en-US" dirty="0" smtClean="0">
                <a:latin typeface="Aharoni" pitchFamily="2" charset="-79"/>
                <a:cs typeface="Aharoni" pitchFamily="2" charset="-79"/>
                <a:sym typeface="Wingdings" pitchFamily="2" charset="2"/>
              </a:rPr>
              <a:t></a:t>
            </a:r>
            <a:r>
              <a:rPr lang="en-US" i="1" dirty="0" smtClean="0">
                <a:latin typeface="Aharoni" pitchFamily="2" charset="-79"/>
                <a:cs typeface="Aharoni" pitchFamily="2" charset="-79"/>
                <a:sym typeface="Wingdings" pitchFamily="2" charset="2"/>
              </a:rPr>
              <a:t>if the m</a:t>
            </a:r>
            <a:r>
              <a:rPr lang="en-US" i="1" dirty="0" smtClean="0">
                <a:latin typeface="Aharoni" pitchFamily="2" charset="-79"/>
                <a:cs typeface="Aharoni" pitchFamily="2" charset="-79"/>
              </a:rPr>
              <a:t>an from the mountains had stayed at home, people would have continued to see him as perfectly normal, even popular. This man was classified as mentally troubled because his behavior was so different from what others felt was normal under the circumstances.  So how do psychologists distinguish what is normal versus abnormal? </a:t>
            </a:r>
            <a:endParaRPr lang="en-US" i="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descr="http://ammaryasir.files.wordpress.com/2007/10/haight-hippie.jpg"/>
          <p:cNvPicPr>
            <a:picLocks noChangeAspect="1" noChangeArrowheads="1"/>
          </p:cNvPicPr>
          <p:nvPr/>
        </p:nvPicPr>
        <p:blipFill>
          <a:blip r:embed="rId2" cstate="print"/>
          <a:srcRect/>
          <a:stretch>
            <a:fillRect/>
          </a:stretch>
        </p:blipFill>
        <p:spPr bwMode="auto">
          <a:xfrm>
            <a:off x="1066800" y="1143000"/>
            <a:ext cx="7026536" cy="4495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u="sng" dirty="0" smtClean="0">
                <a:latin typeface="Aharoni" pitchFamily="2" charset="-79"/>
                <a:cs typeface="Aharoni" pitchFamily="2" charset="-79"/>
              </a:rPr>
              <a:t>Defining Psychologic</a:t>
            </a:r>
            <a:r>
              <a:rPr lang="en-US" b="1" u="sng" dirty="0" smtClean="0">
                <a:solidFill>
                  <a:schemeClr val="tx1"/>
                </a:solidFill>
                <a:latin typeface="Aharoni" pitchFamily="2" charset="-79"/>
                <a:cs typeface="Aharoni" pitchFamily="2" charset="-79"/>
              </a:rPr>
              <a:t>al Disorders</a:t>
            </a:r>
            <a:endParaRPr lang="en-US" b="1" u="sng" dirty="0">
              <a:latin typeface="Aharoni" pitchFamily="2" charset="-79"/>
              <a:cs typeface="Aharoni" pitchFamily="2" charset="-79"/>
            </a:endParaRPr>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dirty="0" smtClean="0">
                <a:solidFill>
                  <a:schemeClr val="tx1"/>
                </a:solidFill>
                <a:latin typeface="Aharoni" pitchFamily="2" charset="-79"/>
                <a:cs typeface="Aharoni" pitchFamily="2" charset="-79"/>
              </a:rPr>
              <a:t>Abnormal behavior is the opposite of normal. </a:t>
            </a:r>
            <a:endParaRPr lang="en-US" dirty="0">
              <a:latin typeface="Aharoni" pitchFamily="2" charset="-79"/>
              <a:cs typeface="Aharoni" pitchFamily="2" charset="-79"/>
            </a:endParaRPr>
          </a:p>
          <a:p>
            <a:pPr marL="514350" indent="-514350">
              <a:buNone/>
            </a:pPr>
            <a:r>
              <a:rPr lang="en-US" dirty="0" smtClean="0">
                <a:latin typeface="Aharoni" pitchFamily="2" charset="-79"/>
                <a:cs typeface="Aharoni" pitchFamily="2" charset="-79"/>
              </a:rPr>
              <a:t>a. Abnormality </a:t>
            </a:r>
            <a:r>
              <a:rPr lang="en-US" dirty="0" smtClean="0">
                <a:solidFill>
                  <a:schemeClr val="tx1"/>
                </a:solidFill>
                <a:latin typeface="Aharoni" pitchFamily="2" charset="-79"/>
                <a:cs typeface="Aharoni" pitchFamily="2" charset="-79"/>
              </a:rPr>
              <a:t>is </a:t>
            </a:r>
            <a:r>
              <a:rPr lang="en-US" dirty="0" smtClean="0">
                <a:latin typeface="Aharoni" pitchFamily="2" charset="-79"/>
                <a:cs typeface="Aharoni" pitchFamily="2" charset="-79"/>
              </a:rPr>
              <a:t>difficult to define, but it </a:t>
            </a:r>
            <a:r>
              <a:rPr lang="en-US" dirty="0" smtClean="0">
                <a:solidFill>
                  <a:schemeClr val="tx1"/>
                </a:solidFill>
                <a:latin typeface="Aharoni" pitchFamily="2" charset="-79"/>
                <a:cs typeface="Aharoni" pitchFamily="2" charset="-79"/>
              </a:rPr>
              <a:t>does exist. </a:t>
            </a:r>
          </a:p>
          <a:p>
            <a:pPr marL="514350" indent="-514350">
              <a:buNone/>
            </a:pPr>
            <a:r>
              <a:rPr lang="en-US" dirty="0">
                <a:latin typeface="Aharoni" pitchFamily="2" charset="-79"/>
                <a:cs typeface="Aharoni" pitchFamily="2" charset="-79"/>
              </a:rPr>
              <a:t> </a:t>
            </a:r>
            <a:r>
              <a:rPr lang="en-US" dirty="0" smtClean="0">
                <a:latin typeface="Aharoni" pitchFamily="2" charset="-79"/>
                <a:cs typeface="Aharoni" pitchFamily="2" charset="-79"/>
              </a:rPr>
              <a:t>2. Ways to define abnormality:</a:t>
            </a:r>
          </a:p>
          <a:p>
            <a:pPr marL="514350" indent="-514350">
              <a:buNone/>
            </a:pPr>
            <a:r>
              <a:rPr lang="en-US" dirty="0" smtClean="0">
                <a:latin typeface="Aharoni" pitchFamily="2" charset="-79"/>
                <a:cs typeface="Aharoni" pitchFamily="2" charset="-79"/>
              </a:rPr>
              <a:t>a. </a:t>
            </a:r>
            <a:r>
              <a:rPr lang="en-US" dirty="0" smtClean="0">
                <a:latin typeface="Aharoni" pitchFamily="2" charset="-79"/>
                <a:cs typeface="Aharoni" pitchFamily="2" charset="-79"/>
              </a:rPr>
              <a:t>Devi</a:t>
            </a:r>
            <a:r>
              <a:rPr lang="en-US" dirty="0" smtClean="0">
                <a:solidFill>
                  <a:schemeClr val="tx1"/>
                </a:solidFill>
                <a:latin typeface="Aharoni" pitchFamily="2" charset="-79"/>
                <a:cs typeface="Aharoni" pitchFamily="2" charset="-79"/>
              </a:rPr>
              <a:t>ation </a:t>
            </a:r>
            <a:r>
              <a:rPr lang="en-US" dirty="0" smtClean="0">
                <a:solidFill>
                  <a:schemeClr val="tx1"/>
                </a:solidFill>
                <a:latin typeface="Aharoni" pitchFamily="2" charset="-79"/>
                <a:cs typeface="Aharoni" pitchFamily="2" charset="-79"/>
              </a:rPr>
              <a:t>from normality—doing   things differently than the majority of people</a:t>
            </a:r>
          </a:p>
          <a:p>
            <a:pPr marL="514350" indent="-514350">
              <a:buNone/>
            </a:pPr>
            <a:r>
              <a:rPr lang="en-US" dirty="0">
                <a:latin typeface="Aharoni" pitchFamily="2" charset="-79"/>
                <a:cs typeface="Aharoni" pitchFamily="2" charset="-79"/>
              </a:rPr>
              <a:t> </a:t>
            </a:r>
            <a:r>
              <a:rPr lang="en-US" dirty="0" smtClean="0">
                <a:latin typeface="Aharoni" pitchFamily="2" charset="-79"/>
                <a:cs typeface="Aharoni" pitchFamily="2" charset="-79"/>
              </a:rPr>
              <a:t>          Ex: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4" descr="C:\Users\Meg\Desktop\disorders images\images[9].jpg"/>
          <p:cNvPicPr>
            <a:picLocks noChangeAspect="1" noChangeArrowheads="1"/>
          </p:cNvPicPr>
          <p:nvPr/>
        </p:nvPicPr>
        <p:blipFill>
          <a:blip r:embed="rId2" cstate="print"/>
          <a:srcRect/>
          <a:stretch>
            <a:fillRect/>
          </a:stretch>
        </p:blipFill>
        <p:spPr bwMode="auto">
          <a:xfrm>
            <a:off x="4876800" y="1295400"/>
            <a:ext cx="3962400" cy="4170947"/>
          </a:xfrm>
          <a:prstGeom prst="rect">
            <a:avLst/>
          </a:prstGeom>
          <a:noFill/>
        </p:spPr>
      </p:pic>
      <p:pic>
        <p:nvPicPr>
          <p:cNvPr id="5" name="Picture 9" descr="C:\Users\Meg\Desktop\disorders images\PTSD[1].jpg"/>
          <p:cNvPicPr>
            <a:picLocks noChangeAspect="1" noChangeArrowheads="1"/>
          </p:cNvPicPr>
          <p:nvPr/>
        </p:nvPicPr>
        <p:blipFill>
          <a:blip r:embed="rId3" cstate="print"/>
          <a:srcRect/>
          <a:stretch>
            <a:fillRect/>
          </a:stretch>
        </p:blipFill>
        <p:spPr bwMode="auto">
          <a:xfrm>
            <a:off x="381000" y="1447800"/>
            <a:ext cx="4452733" cy="36576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pPr algn="l"/>
            <a:r>
              <a:rPr lang="en-US" b="1" u="sng" dirty="0" smtClean="0">
                <a:latin typeface="Aharoni" pitchFamily="2" charset="-79"/>
                <a:cs typeface="Aharoni" pitchFamily="2" charset="-79"/>
              </a:rPr>
              <a:t>Defining Psychologic</a:t>
            </a:r>
            <a:r>
              <a:rPr lang="en-US" b="1" u="sng" dirty="0" smtClean="0">
                <a:solidFill>
                  <a:schemeClr val="tx1"/>
                </a:solidFill>
                <a:latin typeface="Aharoni" pitchFamily="2" charset="-79"/>
                <a:cs typeface="Aharoni" pitchFamily="2" charset="-79"/>
              </a:rPr>
              <a:t>al Disorders</a:t>
            </a:r>
            <a:endParaRPr lang="en-US" b="1" u="sng" dirty="0">
              <a:latin typeface="Aharoni" pitchFamily="2" charset="-79"/>
              <a:cs typeface="Aharoni" pitchFamily="2" charset="-79"/>
            </a:endParaRPr>
          </a:p>
        </p:txBody>
      </p:sp>
      <p:sp>
        <p:nvSpPr>
          <p:cNvPr id="3" name="Content Placeholder 2"/>
          <p:cNvSpPr>
            <a:spLocks noGrp="1"/>
          </p:cNvSpPr>
          <p:nvPr>
            <p:ph idx="1"/>
          </p:nvPr>
        </p:nvSpPr>
        <p:spPr>
          <a:xfrm>
            <a:off x="457200" y="914400"/>
            <a:ext cx="8229600" cy="5105400"/>
          </a:xfrm>
        </p:spPr>
        <p:txBody>
          <a:bodyPr>
            <a:normAutofit/>
          </a:bodyPr>
          <a:lstStyle/>
          <a:p>
            <a:pPr marL="514350" indent="-514350">
              <a:buFont typeface="+mj-lt"/>
              <a:buAutoNum type="arabicPeriod"/>
            </a:pPr>
            <a:r>
              <a:rPr lang="en-US" sz="2800" dirty="0" smtClean="0">
                <a:solidFill>
                  <a:schemeClr val="tx1"/>
                </a:solidFill>
                <a:latin typeface="Aharoni" pitchFamily="2" charset="-79"/>
                <a:cs typeface="Aharoni" pitchFamily="2" charset="-79"/>
              </a:rPr>
              <a:t>Abnormal behavior is the opposite of normal. </a:t>
            </a:r>
            <a:endParaRPr lang="en-US" sz="2800" dirty="0">
              <a:latin typeface="Aharoni" pitchFamily="2" charset="-79"/>
              <a:cs typeface="Aharoni" pitchFamily="2" charset="-79"/>
            </a:endParaRPr>
          </a:p>
          <a:p>
            <a:pPr marL="514350" indent="-514350">
              <a:buNone/>
            </a:pPr>
            <a:r>
              <a:rPr lang="en-US" sz="2800" dirty="0" smtClean="0">
                <a:latin typeface="Aharoni" pitchFamily="2" charset="-79"/>
                <a:cs typeface="Aharoni" pitchFamily="2" charset="-79"/>
              </a:rPr>
              <a:t> </a:t>
            </a:r>
            <a:r>
              <a:rPr lang="en-US" sz="2800" dirty="0" smtClean="0">
                <a:latin typeface="Aharoni" pitchFamily="2" charset="-79"/>
                <a:cs typeface="Aharoni" pitchFamily="2" charset="-79"/>
              </a:rPr>
              <a:t>a. Abnormality </a:t>
            </a:r>
            <a:r>
              <a:rPr lang="en-US" sz="2800" dirty="0" smtClean="0">
                <a:solidFill>
                  <a:schemeClr val="tx1"/>
                </a:solidFill>
                <a:latin typeface="Aharoni" pitchFamily="2" charset="-79"/>
                <a:cs typeface="Aharoni" pitchFamily="2" charset="-79"/>
              </a:rPr>
              <a:t>is difficult to define, but it does exist. </a:t>
            </a:r>
            <a:endParaRPr lang="en-US" sz="2800" dirty="0" smtClean="0">
              <a:solidFill>
                <a:schemeClr val="tx1"/>
              </a:solidFill>
              <a:latin typeface="Aharoni" pitchFamily="2" charset="-79"/>
              <a:cs typeface="Aharoni" pitchFamily="2" charset="-79"/>
            </a:endParaRPr>
          </a:p>
          <a:p>
            <a:pPr marL="514350" indent="-514350">
              <a:buNone/>
            </a:pPr>
            <a:r>
              <a:rPr lang="en-US" sz="2800" dirty="0" smtClean="0">
                <a:latin typeface="Aharoni" pitchFamily="2" charset="-79"/>
                <a:cs typeface="Aharoni" pitchFamily="2" charset="-79"/>
              </a:rPr>
              <a:t>2</a:t>
            </a:r>
            <a:r>
              <a:rPr lang="en-US" sz="2800" dirty="0" smtClean="0">
                <a:latin typeface="Aharoni" pitchFamily="2" charset="-79"/>
                <a:cs typeface="Aharoni" pitchFamily="2" charset="-79"/>
              </a:rPr>
              <a:t>. Ways to define abnormality:</a:t>
            </a:r>
            <a:endParaRPr lang="en-US" sz="2800" dirty="0" smtClean="0">
              <a:solidFill>
                <a:schemeClr val="tx1"/>
              </a:solidFill>
              <a:latin typeface="Aharoni" pitchFamily="2" charset="-79"/>
              <a:cs typeface="Aharoni" pitchFamily="2" charset="-79"/>
            </a:endParaRPr>
          </a:p>
          <a:p>
            <a:pPr marL="514350" indent="-514350">
              <a:buNone/>
            </a:pPr>
            <a:r>
              <a:rPr lang="en-US" sz="2800" dirty="0">
                <a:latin typeface="Aharoni" pitchFamily="2" charset="-79"/>
                <a:cs typeface="Aharoni" pitchFamily="2" charset="-79"/>
              </a:rPr>
              <a:t> </a:t>
            </a:r>
            <a:r>
              <a:rPr lang="en-US" sz="2800" dirty="0" smtClean="0">
                <a:latin typeface="Aharoni" pitchFamily="2" charset="-79"/>
                <a:cs typeface="Aharoni" pitchFamily="2" charset="-79"/>
              </a:rPr>
              <a:t>    </a:t>
            </a:r>
            <a:r>
              <a:rPr lang="en-US" sz="2800" dirty="0" smtClean="0">
                <a:latin typeface="Aharoni" pitchFamily="2" charset="-79"/>
                <a:cs typeface="Aharoni" pitchFamily="2" charset="-79"/>
              </a:rPr>
              <a:t>a. </a:t>
            </a:r>
            <a:r>
              <a:rPr lang="en-US" sz="2800" dirty="0" smtClean="0">
                <a:latin typeface="Aharoni" pitchFamily="2" charset="-79"/>
                <a:cs typeface="Aharoni" pitchFamily="2" charset="-79"/>
              </a:rPr>
              <a:t>Devi</a:t>
            </a:r>
            <a:r>
              <a:rPr lang="en-US" sz="2800" dirty="0" smtClean="0">
                <a:solidFill>
                  <a:schemeClr val="tx1"/>
                </a:solidFill>
                <a:latin typeface="Aharoni" pitchFamily="2" charset="-79"/>
                <a:cs typeface="Aharoni" pitchFamily="2" charset="-79"/>
              </a:rPr>
              <a:t>ation </a:t>
            </a:r>
            <a:r>
              <a:rPr lang="en-US" sz="2800" dirty="0" smtClean="0">
                <a:solidFill>
                  <a:schemeClr val="tx1"/>
                </a:solidFill>
                <a:latin typeface="Aharoni" pitchFamily="2" charset="-79"/>
                <a:cs typeface="Aharoni" pitchFamily="2" charset="-79"/>
              </a:rPr>
              <a:t>from normality—doing   things differently than the majority of people</a:t>
            </a:r>
          </a:p>
          <a:p>
            <a:pPr marL="514350" indent="-514350">
              <a:buNone/>
            </a:pPr>
            <a:r>
              <a:rPr lang="en-US" sz="2800" dirty="0">
                <a:latin typeface="Aharoni" pitchFamily="2" charset="-79"/>
                <a:cs typeface="Aharoni" pitchFamily="2" charset="-79"/>
              </a:rPr>
              <a:t> </a:t>
            </a:r>
            <a:r>
              <a:rPr lang="en-US" sz="2800" dirty="0" smtClean="0">
                <a:latin typeface="Aharoni" pitchFamily="2" charset="-79"/>
                <a:cs typeface="Aharoni" pitchFamily="2" charset="-79"/>
              </a:rPr>
              <a:t>           Ex: </a:t>
            </a:r>
            <a:endParaRPr lang="en-US" sz="2800" dirty="0" smtClean="0">
              <a:solidFill>
                <a:schemeClr val="tx1"/>
              </a:solidFill>
              <a:latin typeface="Aharoni" pitchFamily="2" charset="-79"/>
              <a:cs typeface="Aharoni" pitchFamily="2" charset="-79"/>
            </a:endParaRPr>
          </a:p>
          <a:p>
            <a:pPr marL="514350" indent="-514350">
              <a:buNone/>
            </a:pPr>
            <a:r>
              <a:rPr lang="en-US" sz="2800" b="1" dirty="0" smtClean="0"/>
              <a:t>      </a:t>
            </a:r>
            <a:r>
              <a:rPr lang="en-US" sz="2800" b="1" dirty="0" smtClean="0"/>
              <a:t>b. Inability </a:t>
            </a:r>
            <a:r>
              <a:rPr lang="en-US" sz="2800" b="1" dirty="0"/>
              <a:t>to adjust</a:t>
            </a:r>
            <a:r>
              <a:rPr lang="en-US" sz="2800" dirty="0" smtClean="0"/>
              <a:t>: </a:t>
            </a:r>
            <a:r>
              <a:rPr lang="en-US" sz="2800" b="1" dirty="0" smtClean="0"/>
              <a:t>fail to keep up with the world </a:t>
            </a:r>
          </a:p>
          <a:p>
            <a:pPr marL="514350" indent="-514350">
              <a:buNone/>
            </a:pPr>
            <a:r>
              <a:rPr lang="en-US" sz="2800" b="1" dirty="0"/>
              <a:t> </a:t>
            </a:r>
            <a:r>
              <a:rPr lang="en-US" sz="2800" b="1" dirty="0" smtClean="0"/>
              <a:t>          Ex: </a:t>
            </a:r>
          </a:p>
          <a:p>
            <a:pPr marL="514350" indent="-514350">
              <a:buNone/>
            </a:pPr>
            <a:endParaRPr lang="en-US" sz="39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9458" name="Picture 2" descr="http://psychdigest.com/wp-content/uploads/2010/02/notobsessive.jpg"/>
          <p:cNvPicPr>
            <a:picLocks noChangeAspect="1" noChangeArrowheads="1"/>
          </p:cNvPicPr>
          <p:nvPr/>
        </p:nvPicPr>
        <p:blipFill>
          <a:blip r:embed="rId2" cstate="print"/>
          <a:srcRect/>
          <a:stretch>
            <a:fillRect/>
          </a:stretch>
        </p:blipFill>
        <p:spPr bwMode="auto">
          <a:xfrm>
            <a:off x="533400" y="1066800"/>
            <a:ext cx="4419600" cy="4419600"/>
          </a:xfrm>
          <a:prstGeom prst="rect">
            <a:avLst/>
          </a:prstGeom>
          <a:noFill/>
        </p:spPr>
      </p:pic>
      <p:pic>
        <p:nvPicPr>
          <p:cNvPr id="5" name="Picture 3" descr="C:\Users\Meg\Desktop\disorders images\aver1[1].jpg"/>
          <p:cNvPicPr>
            <a:picLocks noChangeAspect="1" noChangeArrowheads="1"/>
          </p:cNvPicPr>
          <p:nvPr/>
        </p:nvPicPr>
        <p:blipFill>
          <a:blip r:embed="rId3" cstate="print"/>
          <a:srcRect/>
          <a:stretch>
            <a:fillRect/>
          </a:stretch>
        </p:blipFill>
        <p:spPr bwMode="auto">
          <a:xfrm>
            <a:off x="5029200" y="914400"/>
            <a:ext cx="2387685" cy="2755378"/>
          </a:xfrm>
          <a:prstGeom prst="rect">
            <a:avLst/>
          </a:prstGeom>
          <a:noFill/>
        </p:spPr>
      </p:pic>
      <p:pic>
        <p:nvPicPr>
          <p:cNvPr id="6" name="Picture 2" descr="C:\Users\Meg\Desktop\disorders images\anorexia%20model[1].jpg"/>
          <p:cNvPicPr>
            <a:picLocks noChangeAspect="1" noChangeArrowheads="1"/>
          </p:cNvPicPr>
          <p:nvPr/>
        </p:nvPicPr>
        <p:blipFill>
          <a:blip r:embed="rId4" cstate="print"/>
          <a:srcRect/>
          <a:stretch>
            <a:fillRect/>
          </a:stretch>
        </p:blipFill>
        <p:spPr bwMode="auto">
          <a:xfrm>
            <a:off x="6019800" y="3733800"/>
            <a:ext cx="2610556" cy="28194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346</TotalTime>
  <Words>501</Words>
  <Application>Microsoft Office PowerPoint</Application>
  <PresentationFormat>On-screen Show (4:3)</PresentationFormat>
  <Paragraphs>40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Do-Now</vt:lpstr>
      <vt:lpstr>Defining Psychological Disorders</vt:lpstr>
      <vt:lpstr>Slide 3</vt:lpstr>
      <vt:lpstr>Defining Psychological Disorders</vt:lpstr>
      <vt:lpstr>Slide 5</vt:lpstr>
      <vt:lpstr>Defining Psychological Disorders</vt:lpstr>
      <vt:lpstr>Slide 7</vt:lpstr>
      <vt:lpstr>Defining Psychological Disorders</vt:lpstr>
      <vt:lpstr>Slide 9</vt:lpstr>
      <vt:lpstr>Defining Psychological Disorders</vt:lpstr>
      <vt:lpstr>Vocabulary check</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Do-Now</dc:title>
  <dc:creator>Meg</dc:creator>
  <cp:lastModifiedBy>Meg</cp:lastModifiedBy>
  <cp:revision>5</cp:revision>
  <dcterms:created xsi:type="dcterms:W3CDTF">2011-03-30T00:39:05Z</dcterms:created>
  <dcterms:modified xsi:type="dcterms:W3CDTF">2011-12-04T22:44:18Z</dcterms:modified>
</cp:coreProperties>
</file>